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95" r:id="rId5"/>
    <p:sldId id="259" r:id="rId6"/>
    <p:sldId id="308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23431-14E9-4EDB-82D1-4FA06C163A53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94065-EDA5-4200-B6CF-65921D313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403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26E1-DA3B-487A-B981-03BA32384B4E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0265-0661-4D25-9897-606BB0E8A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191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26E1-DA3B-487A-B981-03BA32384B4E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0265-0661-4D25-9897-606BB0E8A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287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26E1-DA3B-487A-B981-03BA32384B4E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0265-0661-4D25-9897-606BB0E8A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66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26E1-DA3B-487A-B981-03BA32384B4E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0265-0661-4D25-9897-606BB0E8A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55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26E1-DA3B-487A-B981-03BA32384B4E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0265-0661-4D25-9897-606BB0E8A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687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26E1-DA3B-487A-B981-03BA32384B4E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0265-0661-4D25-9897-606BB0E8A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534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26E1-DA3B-487A-B981-03BA32384B4E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0265-0661-4D25-9897-606BB0E8A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037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26E1-DA3B-487A-B981-03BA32384B4E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0265-0661-4D25-9897-606BB0E8A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45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26E1-DA3B-487A-B981-03BA32384B4E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0265-0661-4D25-9897-606BB0E8A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278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26E1-DA3B-487A-B981-03BA32384B4E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0265-0661-4D25-9897-606BB0E8A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351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26E1-DA3B-487A-B981-03BA32384B4E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0265-0661-4D25-9897-606BB0E8A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085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326E1-DA3B-487A-B981-03BA32384B4E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A0265-0661-4D25-9897-606BB0E8A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771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0623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50507"/>
            <a:ext cx="9144000" cy="1017036"/>
          </a:xfrm>
        </p:spPr>
        <p:txBody>
          <a:bodyPr>
            <a:normAutofit fontScale="25000" lnSpcReduction="20000"/>
          </a:bodyPr>
          <a:lstStyle/>
          <a:p>
            <a:r>
              <a:rPr lang="ru-RU" sz="8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7. </a:t>
            </a:r>
            <a:r>
              <a:rPr lang="ru-RU" sz="86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ОЩУЩЕНИЕ И ВОСПРИЯТИЕ </a:t>
            </a:r>
            <a:r>
              <a:rPr lang="ru-RU" sz="8600" b="1" dirty="0" smtClean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КАК ПЕРВЫЙ </a:t>
            </a:r>
          </a:p>
          <a:p>
            <a:r>
              <a:rPr lang="ru-RU" sz="8600" b="1" dirty="0" smtClean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УРОВЕНЬ СИСТЕМЫ ПСИХИЧЕСКИХ ПРОЦЕССОВ</a:t>
            </a:r>
          </a:p>
          <a:p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2596" y="2551837"/>
            <a:ext cx="5868955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ВОПРОСЫ:</a:t>
            </a:r>
          </a:p>
          <a:p>
            <a:r>
              <a:rPr lang="ru-RU" sz="2000" b="1" dirty="0" smtClean="0">
                <a:latin typeface="Arial Black" panose="020B0A04020102020204" pitchFamily="34" charset="0"/>
                <a:ea typeface="Calibri" panose="020F0502020204030204" pitchFamily="34" charset="0"/>
              </a:rPr>
              <a:t>1. Понятие об ощущениях. </a:t>
            </a:r>
          </a:p>
          <a:p>
            <a:r>
              <a:rPr lang="ru-RU" sz="2000" b="1" dirty="0" smtClean="0">
                <a:latin typeface="Arial Black" panose="020B0A04020102020204" pitchFamily="34" charset="0"/>
                <a:ea typeface="Calibri" panose="020F0502020204030204" pitchFamily="34" charset="0"/>
              </a:rPr>
              <a:t>2. Виды и свойства ощущений. </a:t>
            </a:r>
          </a:p>
          <a:p>
            <a:r>
              <a:rPr lang="ru-RU" sz="2000" b="1" dirty="0" smtClean="0">
                <a:latin typeface="Arial Black" panose="020B0A04020102020204" pitchFamily="34" charset="0"/>
                <a:ea typeface="Calibri" panose="020F0502020204030204" pitchFamily="34" charset="0"/>
              </a:rPr>
              <a:t>3. </a:t>
            </a:r>
            <a:r>
              <a:rPr lang="ru-RU" sz="2000" b="1" dirty="0" smtClean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Понятие о порогах ощущений. </a:t>
            </a:r>
          </a:p>
          <a:p>
            <a:r>
              <a:rPr lang="ru-RU" sz="2000" dirty="0" smtClean="0">
                <a:solidFill>
                  <a:srgbClr val="0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4. </a:t>
            </a:r>
            <a:r>
              <a:rPr lang="ru-RU" sz="20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Восприятие, его виды и свойства</a:t>
            </a:r>
            <a:r>
              <a:rPr lang="ru-RU" sz="2000" b="1" dirty="0" smtClean="0">
                <a:latin typeface="Arial Black" panose="020B0A04020102020204" pitchFamily="34" charset="0"/>
              </a:rPr>
              <a:t>.</a:t>
            </a:r>
            <a:br>
              <a:rPr lang="ru-RU" sz="2000" b="1" dirty="0" smtClean="0">
                <a:latin typeface="Arial Black" panose="020B0A04020102020204" pitchFamily="34" charset="0"/>
              </a:rPr>
            </a:br>
            <a:r>
              <a:rPr lang="ru-RU" sz="2000" b="1" dirty="0" smtClean="0">
                <a:latin typeface="Arial Black" panose="020B0A04020102020204" pitchFamily="34" charset="0"/>
              </a:rPr>
              <a:t>5. Законы восприятия.</a:t>
            </a:r>
            <a:endParaRPr lang="ru-RU" sz="2000" dirty="0" smtClean="0">
              <a:latin typeface="Arial Black" panose="020B0A04020102020204" pitchFamily="34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682" y="1383620"/>
            <a:ext cx="6655837" cy="562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040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79918"/>
            <a:ext cx="10515600" cy="6363478"/>
          </a:xfrm>
        </p:spPr>
        <p:txBody>
          <a:bodyPr>
            <a:normAutofit/>
          </a:bodyPr>
          <a:lstStyle/>
          <a:p>
            <a:r>
              <a:rPr lang="ru-RU" dirty="0" smtClean="0"/>
              <a:t>Самыми </a:t>
            </a:r>
            <a:r>
              <a:rPr lang="ru-RU" dirty="0"/>
              <a:t>простыми из всех психических </a:t>
            </a:r>
            <a:r>
              <a:rPr lang="ru-RU" dirty="0" smtClean="0"/>
              <a:t>явлений</a:t>
            </a:r>
            <a:r>
              <a:rPr lang="ru-RU" dirty="0"/>
              <a:t> </a:t>
            </a:r>
            <a:r>
              <a:rPr lang="ru-RU" dirty="0" smtClean="0"/>
              <a:t>считаются</a:t>
            </a:r>
            <a:r>
              <a:rPr lang="ru-RU" dirty="0"/>
              <a:t> </a:t>
            </a:r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ощущения. </a:t>
            </a:r>
          </a:p>
          <a:p>
            <a:r>
              <a:rPr lang="ru-RU" dirty="0" smtClean="0"/>
              <a:t>Они </a:t>
            </a:r>
            <a:r>
              <a:rPr lang="ru-RU" dirty="0"/>
              <a:t>представляют собой осознаваемый, субъективно представленный в голове человека или неосознаваемый, но действующий на его поведение продукт переработки центральной нервной системой значимых раздражителей, возникающих во внутренней или внешней среде. </a:t>
            </a:r>
            <a:endParaRPr lang="ru-RU" dirty="0" smtClean="0"/>
          </a:p>
          <a:p>
            <a:r>
              <a:rPr lang="ru-RU" dirty="0" smtClean="0"/>
              <a:t>Способность </a:t>
            </a:r>
            <a:r>
              <a:rPr lang="ru-RU" dirty="0"/>
              <a:t>к ощущениям имеется у всех живых существ, обладающих нервной системой. </a:t>
            </a:r>
            <a:endParaRPr lang="ru-RU" dirty="0" smtClean="0"/>
          </a:p>
          <a:p>
            <a:r>
              <a:rPr lang="ru-RU" dirty="0" smtClean="0"/>
              <a:t>Что </a:t>
            </a:r>
            <a:r>
              <a:rPr lang="ru-RU" dirty="0"/>
              <a:t>же касается осознаваемых ощущений, то они есть только у живых существ, имеющих головной мозг и кору головного мозга. </a:t>
            </a:r>
          </a:p>
        </p:txBody>
      </p:sp>
    </p:spTree>
    <p:extLst>
      <p:ext uri="{BB962C8B-B14F-4D97-AF65-F5344CB8AC3E}">
        <p14:creationId xmlns:p14="http://schemas.microsoft.com/office/powerpoint/2010/main" val="2499677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11968" y="121298"/>
            <a:ext cx="5885608" cy="665272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 эволюции живых существ ощущения возникли на основе первичной раздражимости, представляющей собой свойство живой материи избирательно реагировать на биологически значимые воздействия среды изменением своего внутреннего состояния и внешнего поведения. </a:t>
            </a:r>
            <a:endParaRPr lang="ru-RU" dirty="0" smtClean="0"/>
          </a:p>
          <a:p>
            <a:r>
              <a:rPr lang="ru-RU" dirty="0" smtClean="0"/>
              <a:t>По </a:t>
            </a:r>
            <a:r>
              <a:rPr lang="ru-RU" dirty="0"/>
              <a:t>своему происхождению ощущения с самого начала были связаны с деятельностью организма, с необходимостью удовлетворения его биологических потребностей. </a:t>
            </a:r>
            <a:endParaRPr lang="ru-RU" dirty="0" smtClean="0"/>
          </a:p>
          <a:p>
            <a:r>
              <a:rPr lang="ru-RU" dirty="0" smtClean="0"/>
              <a:t>Жизненная </a:t>
            </a:r>
            <a:r>
              <a:rPr lang="ru-RU" dirty="0"/>
              <a:t>роль ощущений состоит в том, чтобы своевременно и быстро доводить до центральной нервной системы как главного органа управления деятельностью сведения о состоянии внешней и внутренней среды, наличии в ней биологически значимых факторов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3706974"/>
            <a:ext cx="4648200" cy="3067050"/>
          </a:xfrm>
        </p:spPr>
      </p:pic>
      <p:sp>
        <p:nvSpPr>
          <p:cNvPr id="9" name="Прямоугольник 8"/>
          <p:cNvSpPr/>
          <p:nvPr/>
        </p:nvSpPr>
        <p:spPr>
          <a:xfrm>
            <a:off x="6102220" y="-139958"/>
            <a:ext cx="577564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Ощущения в своем качестве и многообразии отражают разнообразие значимых для человека свойств окружающей среды. </a:t>
            </a:r>
          </a:p>
          <a:p>
            <a:r>
              <a:rPr lang="ru-RU" sz="2400" dirty="0"/>
              <a:t>Органы чувств, или анализаторы человека, с рождения приспособлены для восприятия и переработки разнообразных видов энергии в форме </a:t>
            </a:r>
            <a:r>
              <a:rPr lang="ru-RU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стимулов-раздражителей </a:t>
            </a:r>
            <a:r>
              <a:rPr lang="ru-RU" sz="2400" dirty="0"/>
              <a:t>(физических, химических, механических и других воздействий).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0283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592" y="1250301"/>
            <a:ext cx="9498563" cy="5141167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38200" y="65315"/>
            <a:ext cx="10515600" cy="72778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ОЩУЩЕНИЙ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32904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279919"/>
            <a:ext cx="6172200" cy="5581132"/>
          </a:xfrm>
        </p:spPr>
        <p:txBody>
          <a:bodyPr>
            <a:noAutofit/>
          </a:bodyPr>
          <a:lstStyle/>
          <a:p>
            <a:r>
              <a:rPr lang="ru-RU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Обоняние</a:t>
            </a:r>
            <a:r>
              <a:rPr lang="ru-RU" sz="2400" i="1" dirty="0"/>
              <a:t> </a:t>
            </a:r>
            <a:r>
              <a:rPr lang="ru-RU" sz="2400" dirty="0"/>
              <a:t>— вид чувствительности, порождающий специфические ощущения запаха. </a:t>
            </a:r>
            <a:endParaRPr lang="ru-RU" sz="2400" dirty="0" smtClean="0"/>
          </a:p>
          <a:p>
            <a:r>
              <a:rPr lang="ru-RU" sz="2400" dirty="0" smtClean="0"/>
              <a:t>Это </a:t>
            </a:r>
            <a:r>
              <a:rPr lang="ru-RU" sz="2400" dirty="0"/>
              <a:t>одно из наиболее древних, простых, но жизненно важных ощущений. </a:t>
            </a:r>
            <a:endParaRPr lang="ru-RU" sz="2400" dirty="0" smtClean="0"/>
          </a:p>
          <a:p>
            <a:r>
              <a:rPr lang="ru-RU" sz="2400" dirty="0" smtClean="0"/>
              <a:t>Анатомически </a:t>
            </a:r>
            <a:r>
              <a:rPr lang="ru-RU" sz="2400" dirty="0"/>
              <a:t>орган обоняния расположен у большинства живых существ в наиболее выгодном месте — впереди, в выдающейся части тела. </a:t>
            </a:r>
            <a:endParaRPr lang="ru-RU" sz="2400" dirty="0" smtClean="0"/>
          </a:p>
          <a:p>
            <a:r>
              <a:rPr lang="ru-RU" sz="2400" dirty="0" smtClean="0"/>
              <a:t>Путь </a:t>
            </a:r>
            <a:r>
              <a:rPr lang="ru-RU" sz="2400" dirty="0"/>
              <a:t>от рецепторов обоняния до тех мозговых структур, где принимаются и перерабатываются получаемые от них импульсы, наиболее короткий. </a:t>
            </a:r>
            <a:endParaRPr lang="ru-RU" sz="2400" dirty="0" smtClean="0"/>
          </a:p>
          <a:p>
            <a:r>
              <a:rPr lang="ru-RU" sz="2400" dirty="0" smtClean="0"/>
              <a:t>Нервные </a:t>
            </a:r>
            <a:r>
              <a:rPr lang="ru-RU" sz="2400" dirty="0"/>
              <a:t>волокна, отходящие от обонятельных рецепторов, непосредственно без промежуточных переключений попадают в головной мозг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93" y="345233"/>
            <a:ext cx="4711959" cy="6092889"/>
          </a:xfrm>
        </p:spPr>
      </p:pic>
      <p:sp>
        <p:nvSpPr>
          <p:cNvPr id="15" name="Объект 14"/>
          <p:cNvSpPr>
            <a:spLocks noGrp="1"/>
          </p:cNvSpPr>
          <p:nvPr>
            <p:ph idx="1"/>
          </p:nvPr>
        </p:nvSpPr>
        <p:spPr>
          <a:xfrm>
            <a:off x="5327780" y="214603"/>
            <a:ext cx="6671421" cy="657808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8785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БЛАГОДАРИМ ЗА ВНИМАНИЕ!</a:t>
            </a:r>
            <a:endParaRPr lang="ru-RU" b="1" i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6842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339</Words>
  <Application>Microsoft Office PowerPoint</Application>
  <PresentationFormat>Широкоэкранный</PresentationFormat>
  <Paragraphs>25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Times New Roman</vt:lpstr>
      <vt:lpstr>Тема Office</vt:lpstr>
      <vt:lpstr>         </vt:lpstr>
      <vt:lpstr>Презентация PowerPoint</vt:lpstr>
      <vt:lpstr>Презентация PowerPoint</vt:lpstr>
      <vt:lpstr>ВИДЫ ОЩУЩЕНИЙ</vt:lpstr>
      <vt:lpstr>Презентация PowerPoint</vt:lpstr>
      <vt:lpstr>БЛАГОДАРИМ ЗА ВНИМАНИЕ!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</dc:title>
  <dc:creator>Ольга Хабижановна</dc:creator>
  <cp:lastModifiedBy>Ольга Хабижановна</cp:lastModifiedBy>
  <cp:revision>57</cp:revision>
  <dcterms:created xsi:type="dcterms:W3CDTF">2021-01-08T18:13:29Z</dcterms:created>
  <dcterms:modified xsi:type="dcterms:W3CDTF">2021-01-17T15:57:53Z</dcterms:modified>
</cp:coreProperties>
</file>